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482" r:id="rId4"/>
    <p:sldMasterId id="2147483674" r:id="rId5"/>
  </p:sldMasterIdLst>
  <p:notesMasterIdLst>
    <p:notesMasterId r:id="rId18"/>
  </p:notesMasterIdLst>
  <p:handoutMasterIdLst>
    <p:handoutMasterId r:id="rId19"/>
  </p:handoutMasterIdLst>
  <p:sldIdLst>
    <p:sldId id="494" r:id="rId6"/>
    <p:sldId id="561" r:id="rId7"/>
    <p:sldId id="586" r:id="rId8"/>
    <p:sldId id="587" r:id="rId9"/>
    <p:sldId id="588" r:id="rId10"/>
    <p:sldId id="594" r:id="rId11"/>
    <p:sldId id="591" r:id="rId12"/>
    <p:sldId id="592" r:id="rId13"/>
    <p:sldId id="595" r:id="rId14"/>
    <p:sldId id="590" r:id="rId15"/>
    <p:sldId id="589" r:id="rId16"/>
    <p:sldId id="558" r:id="rId17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8">
          <p15:clr>
            <a:srgbClr val="A4A3A4"/>
          </p15:clr>
        </p15:guide>
        <p15:guide id="2" pos="34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E6026A-2266-1134-B8CB-BE8539A8932C}" name="Pauline LESAFFRE" initials="PL" userId="1c496829864e367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5050"/>
    <a:srgbClr val="FF7C80"/>
    <a:srgbClr val="FFD243"/>
    <a:srgbClr val="FFFFFF"/>
    <a:srgbClr val="FFFF99"/>
    <a:srgbClr val="FF66CC"/>
    <a:srgbClr val="FF00FF"/>
    <a:srgbClr val="FFFF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68490" autoAdjust="0"/>
  </p:normalViewPr>
  <p:slideViewPr>
    <p:cSldViewPr snapToGrid="0">
      <p:cViewPr varScale="1">
        <p:scale>
          <a:sx n="74" d="100"/>
          <a:sy n="74" d="100"/>
        </p:scale>
        <p:origin x="2720" y="184"/>
      </p:cViewPr>
      <p:guideLst>
        <p:guide orient="horz" pos="478"/>
        <p:guide pos="340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2390" cy="465773"/>
          </a:xfrm>
          <a:prstGeom prst="rect">
            <a:avLst/>
          </a:prstGeom>
        </p:spPr>
        <p:txBody>
          <a:bodyPr vert="horz" lIns="90748" tIns="45370" rIns="90748" bIns="4537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120" y="0"/>
            <a:ext cx="3042390" cy="465773"/>
          </a:xfrm>
          <a:prstGeom prst="rect">
            <a:avLst/>
          </a:prstGeom>
        </p:spPr>
        <p:txBody>
          <a:bodyPr vert="horz" wrap="square" lIns="90748" tIns="45370" rIns="90748" bIns="4537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E005FA-C0CF-4443-A3CA-CD6E48E8F0C9}" type="datetimeFigureOut">
              <a:rPr lang="en-US" altLang="en-US"/>
              <a:pPr>
                <a:defRPr/>
              </a:pPr>
              <a:t>5/17/24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741"/>
            <a:ext cx="3042390" cy="465773"/>
          </a:xfrm>
          <a:prstGeom prst="rect">
            <a:avLst/>
          </a:prstGeom>
        </p:spPr>
        <p:txBody>
          <a:bodyPr vert="horz" lIns="90748" tIns="45370" rIns="90748" bIns="4537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120" y="8841741"/>
            <a:ext cx="3042390" cy="465773"/>
          </a:xfrm>
          <a:prstGeom prst="rect">
            <a:avLst/>
          </a:prstGeom>
        </p:spPr>
        <p:txBody>
          <a:bodyPr vert="horz" wrap="square" lIns="90748" tIns="45370" rIns="90748" bIns="4537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4C3958C-D7FC-4519-B6EB-506AD3BC0E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258763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7" y="3896279"/>
            <a:ext cx="5620388" cy="530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7" tIns="46231" rIns="92467" bIns="462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0"/>
            <a:r>
              <a:rPr lang="en-US" altLang="en-US" noProof="0"/>
              <a:t>Third level Naval War College Foundation</a:t>
            </a:r>
          </a:p>
          <a:p>
            <a:pPr lvl="0"/>
            <a:r>
              <a:rPr lang="en-US" altLang="en-US" noProof="0"/>
              <a:t> </a:t>
            </a:r>
          </a:p>
          <a:p>
            <a:pPr lvl="0"/>
            <a:r>
              <a:rPr lang="en-US" altLang="en-US" noProof="0"/>
              <a:t>The Naval War College Foundation was created in 1969 </a:t>
            </a:r>
          </a:p>
          <a:p>
            <a:pPr lvl="0"/>
            <a:r>
              <a:rPr lang="en-US" altLang="en-US" noProof="0"/>
              <a:t> </a:t>
            </a:r>
          </a:p>
          <a:p>
            <a:pPr lvl="0"/>
            <a:r>
              <a:rPr lang="en-US" altLang="en-US" noProof="0"/>
              <a:t>Below is just a sample of the important activities supported by the Foundation:</a:t>
            </a:r>
          </a:p>
          <a:p>
            <a:pPr lvl="0"/>
            <a:r>
              <a:rPr lang="en-US" altLang="en-US" noProof="0"/>
              <a:t> </a:t>
            </a:r>
          </a:p>
          <a:p>
            <a:pPr lvl="0"/>
            <a:r>
              <a:rPr lang="en-US" altLang="en-US" noProof="0"/>
              <a:t>• Funding 4 academic chairs dealing with issues related to Counter/Terrorism, Information Technology, Economic Geography and National Security.</a:t>
            </a:r>
          </a:p>
          <a:p>
            <a:pPr lvl="0"/>
            <a:r>
              <a:rPr lang="en-US" altLang="en-US" noProof="0"/>
              <a:t>• Sponsor worldwide faculty research, travel, and curriculum development</a:t>
            </a:r>
          </a:p>
          <a:p>
            <a:pPr lvl="0"/>
            <a:r>
              <a:rPr lang="en-US" altLang="en-US" noProof="0"/>
              <a:t>• Technology upgrades for classrooms, computer and conference facilities</a:t>
            </a:r>
          </a:p>
          <a:p>
            <a:pPr lvl="0"/>
            <a:r>
              <a:rPr lang="en-US" altLang="en-US" noProof="0"/>
              <a:t>• Enhancing the college library, museum and historical collections</a:t>
            </a:r>
          </a:p>
          <a:p>
            <a:pPr lvl="0"/>
            <a:r>
              <a:rPr lang="en-US" altLang="en-US" noProof="0"/>
              <a:t>• Providing 22 annual academic awards for students</a:t>
            </a:r>
          </a:p>
          <a:p>
            <a:pPr lvl="0"/>
            <a:r>
              <a:rPr lang="en-US" altLang="en-US" noProof="0"/>
              <a:t>• Funding an ongoing evening lecture series and workshops.</a:t>
            </a:r>
          </a:p>
          <a:p>
            <a:pPr lvl="0"/>
            <a:r>
              <a:rPr lang="en-US" altLang="en-US" noProof="0"/>
              <a:t> </a:t>
            </a:r>
          </a:p>
          <a:p>
            <a:pPr lvl="0"/>
            <a:r>
              <a:rPr lang="en-US" altLang="en-US" noProof="0"/>
              <a:t>www.nwcfoundation.org</a:t>
            </a:r>
          </a:p>
          <a:p>
            <a:pPr lvl="0"/>
            <a:r>
              <a:rPr lang="en-US" altLang="en-US" noProof="0"/>
              <a:t> </a:t>
            </a:r>
          </a:p>
          <a:p>
            <a:pPr lvl="2"/>
            <a:endParaRPr lang="en-US" altLang="en-US" noProof="0"/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534" y="9049985"/>
            <a:ext cx="3043979" cy="25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7" tIns="46231" rIns="92467" bIns="46231" numCol="1" anchor="b" anchorCtr="0" compatLnSpc="1">
            <a:prstTxWarp prst="textNoShape">
              <a:avLst/>
            </a:prstTxWarp>
          </a:bodyPr>
          <a:lstStyle>
            <a:lvl1pPr algn="r" defTabSz="92186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0B44C12-EEC8-4A60-9615-D1A634BA70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lang="en-US" sz="800" b="1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Introductions </a:t>
            </a:r>
          </a:p>
        </p:txBody>
      </p:sp>
    </p:spTree>
    <p:extLst>
      <p:ext uri="{BB962C8B-B14F-4D97-AF65-F5344CB8AC3E}">
        <p14:creationId xmlns:p14="http://schemas.microsoft.com/office/powerpoint/2010/main" val="1454944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055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61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968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29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757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154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146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422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42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089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FEC6A6-3E3C-4E32-B4D6-FA5126E0F79A}" type="datetime1">
              <a:rPr lang="en-US"/>
              <a:pPr>
                <a:defRPr/>
              </a:pPr>
              <a:t>5/17/24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5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78EEBBB-DA4B-4460-9008-BC1FF642590C}" type="datetime1">
              <a:rPr lang="en-US"/>
              <a:pPr>
                <a:defRPr/>
              </a:pPr>
              <a:t>5/17/24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A6C876-AE70-4F38-B036-35E1EF2785FE}" type="datetime1">
              <a:rPr lang="en-US"/>
              <a:pPr>
                <a:defRPr/>
              </a:pPr>
              <a:t>5/17/24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14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PT 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NWC_Seal_Col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9725"/>
            <a:ext cx="7699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152400" y="6324600"/>
            <a:ext cx="685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A5CE78E-4838-4383-BE3D-15EA54C73BD7}" type="slidenum">
              <a:rPr lang="en-US" altLang="en-US" sz="1400" smtClean="0">
                <a:cs typeface="Arial" panose="020B0604020202020204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04801"/>
            <a:ext cx="7543800" cy="6857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245225"/>
            <a:ext cx="914400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5FD9EDC-C0C3-47E6-9C1C-EDAF25BAA7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84998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8E10DBE-A38F-4484-AA79-DF72FC9549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889140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83A51AA-F575-4019-980D-48C873660C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27255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F8B78D-3052-4FD1-894A-497171F058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814033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PT 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NWC_Seal_Col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9725"/>
            <a:ext cx="7699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239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37B6C73-D18F-47F6-BC1E-BE088D65A5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197316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6764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38173-C30F-4FEB-B19C-E60F6DC0C2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32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30840" y="273600"/>
            <a:ext cx="755560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1130840" y="1604520"/>
            <a:ext cx="755560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657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65126"/>
            <a:ext cx="729615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5625"/>
            <a:ext cx="7296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3AD231-F35E-40C3-BE02-267855F46791}" type="datetime1">
              <a:rPr lang="en-US"/>
              <a:pPr>
                <a:defRPr/>
              </a:pPr>
              <a:t>5/17/24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5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93B598-79C5-4C48-A1A0-EFB8544D2143}" type="datetime1">
              <a:rPr lang="en-US"/>
              <a:pPr>
                <a:defRPr/>
              </a:pPr>
              <a:t>5/17/24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25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541BB7-C03F-44C4-8ED1-17939FB18E16}" type="datetime1">
              <a:rPr lang="en-US"/>
              <a:pPr>
                <a:defRPr/>
              </a:pPr>
              <a:t>5/17/24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8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4341BCE-1E7F-43EF-9BD4-CD77392F7A16}" type="datetime1">
              <a:rPr lang="en-US"/>
              <a:pPr>
                <a:defRPr/>
              </a:pPr>
              <a:t>5/17/24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9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AEA0FC7-02A0-437B-95DA-9B5D1617234A}" type="datetime1">
              <a:rPr lang="en-US"/>
              <a:pPr>
                <a:defRPr/>
              </a:pPr>
              <a:t>5/17/24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8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85AD719-B5B2-4994-A84B-EF560C790F56}" type="datetime1">
              <a:rPr lang="en-US"/>
              <a:pPr>
                <a:defRPr/>
              </a:pPr>
              <a:t>5/17/24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1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D9F961-E8C1-495F-8763-F9E4D15F78D2}" type="datetime1">
              <a:rPr lang="en-US"/>
              <a:pPr>
                <a:defRPr/>
              </a:pPr>
              <a:t>5/17/24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9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20FCA0-0053-4501-B0AE-7C4AAA23C241}" type="datetime1">
              <a:rPr lang="en-US"/>
              <a:pPr>
                <a:defRPr/>
              </a:pPr>
              <a:t>5/17/24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2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55713" y="365125"/>
            <a:ext cx="72596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55713" y="1825625"/>
            <a:ext cx="725963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6" descr="PPT Template.jp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 descr="NWC_Seal_Color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9725"/>
            <a:ext cx="7699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999" r:id="rId1"/>
    <p:sldLayoutId id="2147494000" r:id="rId2"/>
    <p:sldLayoutId id="2147494001" r:id="rId3"/>
    <p:sldLayoutId id="2147494002" r:id="rId4"/>
    <p:sldLayoutId id="2147494003" r:id="rId5"/>
    <p:sldLayoutId id="2147494004" r:id="rId6"/>
    <p:sldLayoutId id="2147494005" r:id="rId7"/>
    <p:sldLayoutId id="2147494006" r:id="rId8"/>
    <p:sldLayoutId id="2147494007" r:id="rId9"/>
    <p:sldLayoutId id="2147494008" r:id="rId10"/>
    <p:sldLayoutId id="2147494009" r:id="rId11"/>
    <p:sldLayoutId id="2147494010" r:id="rId12"/>
    <p:sldLayoutId id="2147494011" r:id="rId13"/>
    <p:sldLayoutId id="2147494012" r:id="rId14"/>
    <p:sldLayoutId id="2147494013" r:id="rId15"/>
    <p:sldLayoutId id="2147494014" r:id="rId16"/>
    <p:sldLayoutId id="2147494015" r:id="rId17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55714" y="274638"/>
            <a:ext cx="74310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1600202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FD3CC-77E2-C64D-B063-43B0F2A4A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 algn="ctr" defTabSz="308063">
              <a:defRPr/>
            </a:pPr>
            <a:fld id="{57626B0B-4756-4A37-BDF9-150E73268CEB}" type="datetimeFigureOut">
              <a:rPr lang="en-US" altLang="en-US" b="1" kern="0" smtClean="0">
                <a:sym typeface="Helvetica Neue"/>
              </a:rPr>
              <a:pPr algn="ctr" defTabSz="308063">
                <a:defRPr/>
              </a:pPr>
              <a:t>5/17/24</a:t>
            </a:fld>
            <a:endParaRPr lang="en-US" altLang="en-US" b="1" kern="0" dirty="0">
              <a:sym typeface="Helvetica Neue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C75CA-EF6F-EC43-AF03-0EFE6BA95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308063">
              <a:defRPr/>
            </a:pPr>
            <a:endParaRPr lang="en-US" b="1" kern="0" dirty="0">
              <a:solidFill>
                <a:prstClr val="black">
                  <a:tint val="75000"/>
                </a:prstClr>
              </a:solidFill>
              <a:sym typeface="Helvetica Neue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DCFD3-9AFA-234A-8B50-2612E4F80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 defTabSz="308063">
              <a:defRPr/>
            </a:pPr>
            <a:fld id="{9F50DF3B-5211-46E6-AADB-A2CD6A883209}" type="slidenum">
              <a:rPr lang="en-US" altLang="en-US" b="1" kern="0" smtClean="0">
                <a:sym typeface="Helvetica Neue"/>
              </a:rPr>
              <a:pPr defTabSz="308063">
                <a:defRPr/>
              </a:pPr>
              <a:t>‹#›</a:t>
            </a:fld>
            <a:endParaRPr lang="en-US" altLang="en-US" b="1" kern="0" dirty="0">
              <a:sym typeface="Helvetica Neue"/>
            </a:endParaRPr>
          </a:p>
        </p:txBody>
      </p:sp>
      <p:pic>
        <p:nvPicPr>
          <p:cNvPr id="1031" name="Picture 6" descr="PPT Templat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5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 descr="seal only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304801"/>
            <a:ext cx="100330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60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MS PGothic" panose="020B0600070205080204" pitchFamily="34" charset="-128"/>
          <a:cs typeface="Times New Roman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MS PGothic" panose="020B0600070205080204" pitchFamily="34" charset="-128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MS PGothic" panose="020B0600070205080204" pitchFamily="34" charset="-128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MS PGothic" panose="020B0600070205080204" pitchFamily="34" charset="-128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MS PGothic" panose="020B0600070205080204" pitchFamily="34" charset="-128"/>
          <a:cs typeface="Times New Roman" pitchFamily="18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MS PGothic" panose="020B0600070205080204" pitchFamily="34" charset="-128"/>
          <a:cs typeface="Times New Roman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j-lt"/>
          <a:ea typeface="MS PGothic" panose="020B0600070205080204" pitchFamily="34" charset="-128"/>
          <a:cs typeface="Times New Roman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j-lt"/>
          <a:ea typeface="MS PGothic" panose="020B0600070205080204" pitchFamily="34" charset="-128"/>
          <a:cs typeface="Times New Roman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j-lt"/>
          <a:ea typeface="MS PGothic" panose="020B0600070205080204" pitchFamily="34" charset="-128"/>
          <a:cs typeface="Times New Roman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j-lt"/>
          <a:ea typeface="MS PGothic" panose="020B0600070205080204" pitchFamily="34" charset="-128"/>
          <a:cs typeface="Times New Roman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1143000" y="1692876"/>
            <a:ext cx="8001000" cy="2898492"/>
          </a:xfrm>
        </p:spPr>
        <p:txBody>
          <a:bodyPr/>
          <a:lstStyle/>
          <a:p>
            <a:pPr eaLnBrk="1" hangingPunct="1"/>
            <a:br>
              <a:rPr lang="en-US" sz="4400" dirty="0">
                <a:latin typeface="Garamond" panose="02020404030301010803" pitchFamily="18" charset="0"/>
              </a:rPr>
            </a:br>
            <a:br>
              <a:rPr lang="en-US" sz="4400" dirty="0">
                <a:latin typeface="Garamond" panose="02020404030301010803" pitchFamily="18" charset="0"/>
              </a:rPr>
            </a:br>
            <a:br>
              <a:rPr lang="en-US" sz="4400" dirty="0">
                <a:latin typeface="Garamond" panose="02020404030301010803" pitchFamily="18" charset="0"/>
              </a:rPr>
            </a:br>
            <a:br>
              <a:rPr lang="en-US" sz="4400" dirty="0">
                <a:latin typeface="Garamond" panose="02020404030301010803" pitchFamily="18" charset="0"/>
              </a:rPr>
            </a:br>
            <a:br>
              <a:rPr lang="en-US" sz="4400" dirty="0">
                <a:latin typeface="Garamond" panose="02020404030301010803" pitchFamily="18" charset="0"/>
              </a:rPr>
            </a:br>
            <a:br>
              <a:rPr lang="en-US" sz="4400" dirty="0">
                <a:latin typeface="Garamond" panose="02020404030301010803" pitchFamily="18" charset="0"/>
              </a:rPr>
            </a:br>
            <a:br>
              <a:rPr lang="en-US" sz="5400" dirty="0">
                <a:latin typeface="Garamond" panose="02020404030301010803" pitchFamily="18" charset="0"/>
              </a:rPr>
            </a:br>
            <a:br>
              <a:rPr lang="en-US" sz="5400" dirty="0">
                <a:latin typeface="Garamond" panose="02020404030301010803" pitchFamily="18" charset="0"/>
              </a:rPr>
            </a:br>
            <a:br>
              <a:rPr lang="en-US" sz="5400" dirty="0">
                <a:latin typeface="Garamond" panose="02020404030301010803" pitchFamily="18" charset="0"/>
              </a:rPr>
            </a:br>
            <a:br>
              <a:rPr lang="en-US" sz="5400" dirty="0">
                <a:latin typeface="Garamond" panose="02020404030301010803" pitchFamily="18" charset="0"/>
              </a:rPr>
            </a:br>
            <a:r>
              <a:rPr lang="en-US" sz="5400" b="1" i="1" dirty="0">
                <a:latin typeface="Garamond" panose="02020404030301010803" pitchFamily="18" charset="0"/>
              </a:rPr>
              <a:t>Sabotage</a:t>
            </a:r>
            <a:br>
              <a:rPr lang="en-US" sz="5400" b="1" i="1" dirty="0">
                <a:latin typeface="Garamond" panose="02020404030301010803" pitchFamily="18" charset="0"/>
              </a:rPr>
            </a:br>
            <a:br>
              <a:rPr lang="en-US" sz="5400" i="1" dirty="0">
                <a:latin typeface="Garamond" panose="02020404030301010803" pitchFamily="18" charset="0"/>
              </a:rPr>
            </a:br>
            <a:r>
              <a:rPr lang="en-US" sz="4400" i="1" dirty="0">
                <a:latin typeface="Garamond" panose="02020404030301010803" pitchFamily="18" charset="0"/>
              </a:rPr>
              <a:t>Stockton Center for International Law</a:t>
            </a:r>
            <a:br>
              <a:rPr lang="en-US" sz="4800" i="1" dirty="0">
                <a:latin typeface="Garamond" panose="02020404030301010803" pitchFamily="18" charset="0"/>
              </a:rPr>
            </a:br>
            <a:r>
              <a:rPr lang="en-US" sz="2800" i="1" dirty="0">
                <a:latin typeface="Garamond" panose="02020404030301010803" pitchFamily="18" charset="0"/>
              </a:rPr>
              <a:t>U.S. Naval War College</a:t>
            </a:r>
            <a:endParaRPr lang="en-US" altLang="en-US" sz="2800" b="1" dirty="0"/>
          </a:p>
        </p:txBody>
      </p:sp>
      <p:sp>
        <p:nvSpPr>
          <p:cNvPr id="21507" name="Subtitle 1"/>
          <p:cNvSpPr>
            <a:spLocks noGrp="1"/>
          </p:cNvSpPr>
          <p:nvPr>
            <p:ph type="subTitle" idx="1"/>
          </p:nvPr>
        </p:nvSpPr>
        <p:spPr>
          <a:xfrm>
            <a:off x="1143000" y="5923782"/>
            <a:ext cx="8001000" cy="324618"/>
          </a:xfrm>
        </p:spPr>
        <p:txBody>
          <a:bodyPr rtlCol="0"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altLang="en-US" sz="2400" dirty="0">
                <a:latin typeface="Garamond" panose="02020404030301010803" pitchFamily="18" charset="0"/>
              </a:rPr>
              <a:t>May 2024</a:t>
            </a:r>
          </a:p>
          <a:p>
            <a:pPr eaLnBrk="1" hangingPunct="1">
              <a:defRPr/>
            </a:pPr>
            <a:endParaRPr lang="en-US" altLang="en-US" sz="2400" dirty="0">
              <a:latin typeface="Garamond" panose="02020404030301010803" pitchFamily="18" charset="0"/>
            </a:endParaRPr>
          </a:p>
          <a:p>
            <a:pPr eaLnBrk="1" hangingPunct="1">
              <a:defRPr/>
            </a:pPr>
            <a:endParaRPr lang="en-US" altLang="en-US" sz="2400" dirty="0">
              <a:latin typeface="Garamond" panose="02020404030301010803" pitchFamily="18" charset="0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73529A7A-1C57-4989-B343-ADBF773DF09A}"/>
              </a:ext>
            </a:extLst>
          </p:cNvPr>
          <p:cNvSpPr txBox="1">
            <a:spLocks/>
          </p:cNvSpPr>
          <p:nvPr/>
        </p:nvSpPr>
        <p:spPr bwMode="auto">
          <a:xfrm>
            <a:off x="1143000" y="6533382"/>
            <a:ext cx="8001000" cy="32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sz="1900" dirty="0">
                <a:solidFill>
                  <a:srgbClr val="00B050"/>
                </a:solidFill>
              </a:rPr>
              <a:t>Unclassified</a:t>
            </a:r>
          </a:p>
          <a:p>
            <a:pPr eaLnBrk="1" hangingPunct="1">
              <a:defRPr/>
            </a:pPr>
            <a:endParaRPr lang="en-US" altLang="en-US" sz="2400" dirty="0">
              <a:latin typeface="Garamond" panose="02020404030301010803" pitchFamily="18" charset="0"/>
            </a:endParaRPr>
          </a:p>
          <a:p>
            <a:pPr eaLnBrk="1" hangingPunct="1">
              <a:defRPr/>
            </a:pPr>
            <a:endParaRPr lang="en-US" altLang="en-US" sz="2400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3"/>
          <p:cNvSpPr>
            <a:spLocks noGrp="1"/>
          </p:cNvSpPr>
          <p:nvPr>
            <p:ph type="title"/>
          </p:nvPr>
        </p:nvSpPr>
        <p:spPr>
          <a:xfrm>
            <a:off x="1408259" y="0"/>
            <a:ext cx="7259637" cy="1325563"/>
          </a:xfrm>
        </p:spPr>
        <p:txBody>
          <a:bodyPr/>
          <a:lstStyle/>
          <a:p>
            <a:pPr algn="ctr" eaLnBrk="1" hangingPunct="1"/>
            <a:r>
              <a:rPr lang="en-US" altLang="en-US" sz="5400" dirty="0">
                <a:latin typeface="Garamond" panose="02020404030301010803" pitchFamily="18" charset="0"/>
              </a:rPr>
              <a:t>Distinction</a:t>
            </a:r>
            <a:endParaRPr lang="en-US" altLang="en-US" sz="5400" i="1" dirty="0"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B06437-6D86-44BC-A3FB-305E3C0D9764}"/>
              </a:ext>
            </a:extLst>
          </p:cNvPr>
          <p:cNvSpPr txBox="1"/>
          <p:nvPr/>
        </p:nvSpPr>
        <p:spPr>
          <a:xfrm>
            <a:off x="1408259" y="1329611"/>
            <a:ext cx="7403977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>
                <a:latin typeface="Garamond" panose="02020404030301010803" pitchFamily="18" charset="0"/>
              </a:rPr>
              <a:t>Wear of uniforms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GC III, Art. 4(A)(2)</a:t>
            </a:r>
          </a:p>
          <a:p>
            <a:r>
              <a:rPr lang="en-US" sz="2400" dirty="0">
                <a:latin typeface="Garamond" panose="02020404030301010803" pitchFamily="18" charset="0"/>
              </a:rPr>
              <a:t>                       vs.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Additional Protocol I, Art. 44(3)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u="sng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>
                <a:latin typeface="Garamond" panose="02020404030301010803" pitchFamily="18" charset="0"/>
              </a:rPr>
              <a:t>Wear of civilian clothes not unlawful but…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Treated as a spy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Hague V, Art. 29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Additional Protocol I, Art. 46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Loss of combatant immunity and POW status if captured in civilian clothes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u="sng" dirty="0">
              <a:latin typeface="Garamond" panose="02020404030301010803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u="sng" dirty="0">
              <a:latin typeface="Garamond" panose="02020404030301010803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u="sng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u="sng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endParaRPr lang="en-US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21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3"/>
          <p:cNvSpPr>
            <a:spLocks noGrp="1"/>
          </p:cNvSpPr>
          <p:nvPr>
            <p:ph type="title"/>
          </p:nvPr>
        </p:nvSpPr>
        <p:spPr>
          <a:xfrm>
            <a:off x="1408259" y="0"/>
            <a:ext cx="7259637" cy="1325563"/>
          </a:xfrm>
        </p:spPr>
        <p:txBody>
          <a:bodyPr/>
          <a:lstStyle/>
          <a:p>
            <a:pPr algn="ctr" eaLnBrk="1" hangingPunct="1"/>
            <a:r>
              <a:rPr lang="en-US" altLang="en-US" sz="5400" dirty="0">
                <a:latin typeface="Garamond" panose="02020404030301010803" pitchFamily="18" charset="0"/>
              </a:rPr>
              <a:t>Perfidy</a:t>
            </a:r>
            <a:endParaRPr lang="en-US" altLang="en-US" sz="5400" i="1" dirty="0"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B06437-6D86-44BC-A3FB-305E3C0D9764}"/>
              </a:ext>
            </a:extLst>
          </p:cNvPr>
          <p:cNvSpPr txBox="1"/>
          <p:nvPr/>
        </p:nvSpPr>
        <p:spPr>
          <a:xfrm>
            <a:off x="1408259" y="1243346"/>
            <a:ext cx="740397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Article 37 of AP I prohibits the “kill[</a:t>
            </a:r>
            <a:r>
              <a:rPr lang="en-US" sz="2400" dirty="0" err="1">
                <a:latin typeface="Garamond" panose="02020404030301010803" pitchFamily="18" charset="0"/>
              </a:rPr>
              <a:t>ing</a:t>
            </a:r>
            <a:r>
              <a:rPr lang="en-US" sz="2400" dirty="0">
                <a:latin typeface="Garamond" panose="02020404030301010803" pitchFamily="18" charset="0"/>
              </a:rPr>
              <a:t>], </a:t>
            </a:r>
            <a:r>
              <a:rPr lang="en-US" sz="2400" dirty="0" err="1">
                <a:latin typeface="Garamond" panose="02020404030301010803" pitchFamily="18" charset="0"/>
              </a:rPr>
              <a:t>injur</a:t>
            </a:r>
            <a:r>
              <a:rPr lang="en-US" sz="2400" dirty="0">
                <a:latin typeface="Garamond" panose="02020404030301010803" pitchFamily="18" charset="0"/>
              </a:rPr>
              <a:t>[</a:t>
            </a:r>
            <a:r>
              <a:rPr lang="en-US" sz="2400" dirty="0" err="1">
                <a:latin typeface="Garamond" panose="02020404030301010803" pitchFamily="18" charset="0"/>
              </a:rPr>
              <a:t>ing</a:t>
            </a:r>
            <a:r>
              <a:rPr lang="en-US" sz="2400" dirty="0">
                <a:latin typeface="Garamond" panose="02020404030301010803" pitchFamily="18" charset="0"/>
              </a:rPr>
              <a:t>] or </a:t>
            </a:r>
            <a:r>
              <a:rPr lang="en-US" sz="2400" dirty="0" err="1">
                <a:latin typeface="Garamond" panose="02020404030301010803" pitchFamily="18" charset="0"/>
              </a:rPr>
              <a:t>captur</a:t>
            </a:r>
            <a:r>
              <a:rPr lang="en-US" sz="2400" dirty="0">
                <a:latin typeface="Garamond" panose="02020404030301010803" pitchFamily="18" charset="0"/>
              </a:rPr>
              <a:t>[</a:t>
            </a:r>
            <a:r>
              <a:rPr lang="en-US" sz="2400" dirty="0" err="1">
                <a:latin typeface="Garamond" panose="02020404030301010803" pitchFamily="18" charset="0"/>
              </a:rPr>
              <a:t>ing</a:t>
            </a:r>
            <a:r>
              <a:rPr lang="en-US" sz="2400" dirty="0">
                <a:latin typeface="Garamond" panose="02020404030301010803" pitchFamily="18" charset="0"/>
              </a:rPr>
              <a:t>] an adversary by resort to perfidy.” </a:t>
            </a:r>
          </a:p>
          <a:p>
            <a:endParaRPr lang="en-US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>
                <a:latin typeface="Garamond" panose="02020404030301010803" pitchFamily="18" charset="0"/>
              </a:rPr>
              <a:t>Perfidy</a:t>
            </a:r>
            <a:r>
              <a:rPr lang="en-US" sz="2400" dirty="0">
                <a:latin typeface="Garamond" panose="02020404030301010803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>
                <a:latin typeface="Garamond" panose="02020404030301010803" pitchFamily="18" charset="0"/>
              </a:rPr>
              <a:t>Acts inviting the confidence of an adversary </a:t>
            </a:r>
            <a:r>
              <a:rPr lang="en-US" sz="2400" dirty="0">
                <a:latin typeface="Garamond" panose="02020404030301010803" pitchFamily="18" charset="0"/>
              </a:rPr>
              <a:t>to lead him to believe that he is entitled to, or is obliged to accord, protection under the rules of international law applicable in armed conflict, </a:t>
            </a:r>
            <a:r>
              <a:rPr lang="en-US" sz="2400" i="1" dirty="0">
                <a:latin typeface="Garamond" panose="02020404030301010803" pitchFamily="18" charset="0"/>
              </a:rPr>
              <a:t>with intent to betray that confidence </a:t>
            </a:r>
            <a:r>
              <a:rPr lang="en-US" sz="2400" dirty="0">
                <a:latin typeface="Garamond" panose="02020404030301010803" pitchFamily="18" charset="0"/>
              </a:rPr>
              <a:t>. . . [which includes] the feigning of civilian, non-combatant status.”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endParaRPr lang="en-US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268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103437"/>
            <a:ext cx="7296150" cy="1325563"/>
          </a:xfrm>
        </p:spPr>
        <p:txBody>
          <a:bodyPr/>
          <a:lstStyle/>
          <a:p>
            <a:pPr algn="ctr"/>
            <a:r>
              <a:rPr lang="en-US" sz="4800" dirty="0">
                <a:latin typeface="Garamond" panose="02020404030301010803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72292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3"/>
          <p:cNvSpPr>
            <a:spLocks noGrp="1"/>
          </p:cNvSpPr>
          <p:nvPr>
            <p:ph type="title"/>
          </p:nvPr>
        </p:nvSpPr>
        <p:spPr>
          <a:xfrm>
            <a:off x="1408259" y="0"/>
            <a:ext cx="7259637" cy="1325563"/>
          </a:xfrm>
        </p:spPr>
        <p:txBody>
          <a:bodyPr/>
          <a:lstStyle/>
          <a:p>
            <a:pPr algn="ctr" eaLnBrk="1" hangingPunct="1"/>
            <a:r>
              <a:rPr lang="en-US" altLang="en-US" sz="5400" dirty="0">
                <a:latin typeface="Garamond" panose="02020404030301010803" pitchFamily="18" charset="0"/>
              </a:rPr>
              <a:t>Sabotage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0E0A72-5975-84E6-1683-66BC37352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627" y="1066380"/>
            <a:ext cx="4556373" cy="2553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6972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73D3D3-5433-539C-F26F-06C09365A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857" y="1064002"/>
            <a:ext cx="3235196" cy="2956382"/>
          </a:xfrm>
          <a:prstGeom prst="rect">
            <a:avLst/>
          </a:prstGeom>
          <a:effectLst>
            <a:softEdge rad="66871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8CFC7C-C944-FC61-0319-32BEA0CAB1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6420" y="2938757"/>
            <a:ext cx="5521476" cy="2956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51713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B6DA24-C23A-9B70-6C34-C41F2A52D6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857" y="4715658"/>
            <a:ext cx="5521477" cy="21142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7429"/>
          </a:effectLst>
        </p:spPr>
      </p:pic>
    </p:spTree>
    <p:extLst>
      <p:ext uri="{BB962C8B-B14F-4D97-AF65-F5344CB8AC3E}">
        <p14:creationId xmlns:p14="http://schemas.microsoft.com/office/powerpoint/2010/main" val="292327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3"/>
          <p:cNvSpPr>
            <a:spLocks noGrp="1"/>
          </p:cNvSpPr>
          <p:nvPr>
            <p:ph type="title"/>
          </p:nvPr>
        </p:nvSpPr>
        <p:spPr>
          <a:xfrm>
            <a:off x="1408259" y="0"/>
            <a:ext cx="7259637" cy="1325563"/>
          </a:xfrm>
        </p:spPr>
        <p:txBody>
          <a:bodyPr/>
          <a:lstStyle/>
          <a:p>
            <a:pPr algn="ctr" eaLnBrk="1" hangingPunct="1"/>
            <a:r>
              <a:rPr lang="en-US" altLang="en-US" sz="5400" dirty="0">
                <a:latin typeface="Garamond" panose="02020404030301010803" pitchFamily="18" charset="0"/>
              </a:rPr>
              <a:t>What is Sabotage?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B06437-6D86-44BC-A3FB-305E3C0D9764}"/>
              </a:ext>
            </a:extLst>
          </p:cNvPr>
          <p:cNvSpPr txBox="1"/>
          <p:nvPr/>
        </p:nvSpPr>
        <p:spPr>
          <a:xfrm>
            <a:off x="1408259" y="1329611"/>
            <a:ext cx="7403977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Not defined in international law</a:t>
            </a:r>
          </a:p>
          <a:p>
            <a:endParaRPr lang="en-US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Not necessarily defined in military doctrine</a:t>
            </a:r>
          </a:p>
          <a:p>
            <a:pPr lvl="1"/>
            <a:endParaRPr lang="en-US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Garamond" panose="02020404030301010803" pitchFamily="18" charset="0"/>
              </a:rPr>
              <a:t>ICRC definition: </a:t>
            </a:r>
            <a:r>
              <a:rPr lang="en-US" sz="2400" dirty="0">
                <a:latin typeface="Garamond" panose="02020404030301010803" pitchFamily="18" charset="0"/>
              </a:rPr>
              <a:t>“Action taken to destroy or damage material, works or installations which by their nature or purpose add to the efficiency of the enemy’s armed forces.”</a:t>
            </a:r>
          </a:p>
          <a:p>
            <a:pPr lvl="1"/>
            <a:endParaRPr lang="en-US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Garamond" panose="02020404030301010803" pitchFamily="18" charset="0"/>
              </a:rPr>
              <a:t>Another definition</a:t>
            </a:r>
            <a:r>
              <a:rPr lang="en-US" sz="2400" dirty="0">
                <a:latin typeface="Garamond" panose="02020404030301010803" pitchFamily="18" charset="0"/>
              </a:rPr>
              <a:t>: “Clandestine, hostile acts that are typically (but not exclusively) performed behind enemy lines and with the intent to harm the enemy’s war effort.”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Garamond" panose="02020404030301010803" pitchFamily="18" charset="0"/>
              </a:rPr>
              <a:t>Generally</a:t>
            </a:r>
            <a:r>
              <a:rPr lang="en-US" sz="2400" dirty="0">
                <a:latin typeface="Garamond" panose="02020404030301010803" pitchFamily="18" charset="0"/>
              </a:rPr>
              <a:t>: Primary intent is to damage or destroy military objects.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endParaRPr lang="en-US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019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3"/>
          <p:cNvSpPr>
            <a:spLocks noGrp="1"/>
          </p:cNvSpPr>
          <p:nvPr>
            <p:ph type="title"/>
          </p:nvPr>
        </p:nvSpPr>
        <p:spPr>
          <a:xfrm>
            <a:off x="1408259" y="0"/>
            <a:ext cx="7259637" cy="1325563"/>
          </a:xfrm>
        </p:spPr>
        <p:txBody>
          <a:bodyPr/>
          <a:lstStyle/>
          <a:p>
            <a:pPr algn="ctr" eaLnBrk="1" hangingPunct="1"/>
            <a:r>
              <a:rPr lang="en-US" altLang="en-US" sz="5400" dirty="0">
                <a:latin typeface="Garamond" panose="02020404030301010803" pitchFamily="18" charset="0"/>
              </a:rPr>
              <a:t>Not unlawful </a:t>
            </a:r>
            <a:r>
              <a:rPr lang="en-US" altLang="en-US" sz="5400" i="1" dirty="0">
                <a:latin typeface="Garamond" panose="02020404030301010803" pitchFamily="18" charset="0"/>
              </a:rPr>
              <a:t>per 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B06437-6D86-44BC-A3FB-305E3C0D9764}"/>
              </a:ext>
            </a:extLst>
          </p:cNvPr>
          <p:cNvSpPr txBox="1"/>
          <p:nvPr/>
        </p:nvSpPr>
        <p:spPr>
          <a:xfrm>
            <a:off x="1408259" y="1329611"/>
            <a:ext cx="740397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Not specifically prohibited by treaty or customary international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Lawfulness depends 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u="sng" dirty="0">
                <a:latin typeface="Garamond" panose="02020404030301010803" pitchFamily="18" charset="0"/>
              </a:rPr>
              <a:t>Category of person(s) conducting activity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Military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Civilian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u="sng" dirty="0">
                <a:latin typeface="Garamond" panose="02020404030301010803" pitchFamily="18" charset="0"/>
              </a:rPr>
              <a:t>Target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Military objective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Civilian object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u="sng" dirty="0">
                <a:latin typeface="Garamond" panose="02020404030301010803" pitchFamily="18" charset="0"/>
              </a:rPr>
              <a:t>Means and methods used</a:t>
            </a:r>
          </a:p>
          <a:p>
            <a:endParaRPr lang="en-US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endParaRPr lang="en-US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37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3"/>
          <p:cNvSpPr>
            <a:spLocks noGrp="1"/>
          </p:cNvSpPr>
          <p:nvPr>
            <p:ph type="title"/>
          </p:nvPr>
        </p:nvSpPr>
        <p:spPr>
          <a:xfrm>
            <a:off x="1408259" y="0"/>
            <a:ext cx="7259637" cy="1325563"/>
          </a:xfrm>
        </p:spPr>
        <p:txBody>
          <a:bodyPr/>
          <a:lstStyle/>
          <a:p>
            <a:pPr algn="ctr" eaLnBrk="1" hangingPunct="1"/>
            <a:r>
              <a:rPr lang="en-US" altLang="en-US" sz="5400" dirty="0">
                <a:latin typeface="Garamond" panose="02020404030301010803" pitchFamily="18" charset="0"/>
              </a:rPr>
              <a:t>Risks</a:t>
            </a:r>
            <a:endParaRPr lang="en-US" altLang="en-US" sz="5400" i="1" dirty="0"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B06437-6D86-44BC-A3FB-305E3C0D9764}"/>
              </a:ext>
            </a:extLst>
          </p:cNvPr>
          <p:cNvSpPr txBox="1"/>
          <p:nvPr/>
        </p:nvSpPr>
        <p:spPr>
          <a:xfrm>
            <a:off x="1408259" y="1329611"/>
            <a:ext cx="7403977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>
                <a:latin typeface="Garamond" panose="02020404030301010803" pitchFamily="18" charset="0"/>
              </a:rPr>
              <a:t>Physical Risk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Saboteurs assume great physical risk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Military commanders will attempt to mitigate physical risk to the maximum extent possible</a:t>
            </a:r>
          </a:p>
          <a:p>
            <a:endParaRPr lang="en-US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>
                <a:latin typeface="Garamond" panose="02020404030301010803" pitchFamily="18" charset="0"/>
              </a:rPr>
              <a:t>IHL Risk</a:t>
            </a:r>
            <a:endParaRPr lang="en-US" sz="2400" dirty="0">
              <a:latin typeface="Garamond" panose="020204040303010108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Means used - Mines, time delayed explosives, etc.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Feasible precautions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Proportionality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Methods used - Wear of uniforms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Distinction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Perfidy</a:t>
            </a:r>
          </a:p>
          <a:p>
            <a:pPr lvl="2"/>
            <a:endParaRPr lang="en-US" sz="2400" dirty="0">
              <a:latin typeface="Garamond" panose="02020404030301010803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 lvl="1"/>
            <a:endParaRPr lang="en-US" sz="2400" dirty="0">
              <a:latin typeface="Garamond" panose="020204040303010108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endParaRPr lang="en-US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361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3"/>
          <p:cNvSpPr>
            <a:spLocks noGrp="1"/>
          </p:cNvSpPr>
          <p:nvPr>
            <p:ph type="title"/>
          </p:nvPr>
        </p:nvSpPr>
        <p:spPr>
          <a:xfrm>
            <a:off x="1408259" y="0"/>
            <a:ext cx="7259637" cy="1325563"/>
          </a:xfrm>
        </p:spPr>
        <p:txBody>
          <a:bodyPr/>
          <a:lstStyle/>
          <a:p>
            <a:pPr algn="ctr" eaLnBrk="1" hangingPunct="1"/>
            <a:r>
              <a:rPr lang="en-US" altLang="en-US" sz="5400" dirty="0">
                <a:latin typeface="Garamond" panose="02020404030301010803" pitchFamily="18" charset="0"/>
              </a:rPr>
              <a:t>IHL Risks</a:t>
            </a:r>
            <a:endParaRPr lang="en-US" altLang="en-US" sz="5400" i="1" dirty="0">
              <a:latin typeface="Garamond" panose="02020404030301010803" pitchFamily="18" charset="0"/>
            </a:endParaRPr>
          </a:p>
        </p:txBody>
      </p:sp>
      <p:pic>
        <p:nvPicPr>
          <p:cNvPr id="2052" name="Picture 4" descr="Philip Rail Bridge">
            <a:extLst>
              <a:ext uri="{FF2B5EF4-FFF2-40B4-BE49-F238E27FC236}">
                <a16:creationId xmlns:a16="http://schemas.microsoft.com/office/drawing/2014/main" id="{4231EC80-731C-C79F-4B3C-BA8CEE19B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65" y="1103102"/>
            <a:ext cx="4704070" cy="3142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58648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n ode to the James River Railway Bridge | Richmond On The James">
            <a:extLst>
              <a:ext uri="{FF2B5EF4-FFF2-40B4-BE49-F238E27FC236}">
                <a16:creationId xmlns:a16="http://schemas.microsoft.com/office/drawing/2014/main" id="{AB832977-9E2D-89E7-2025-1EF295C8A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198" y="3140016"/>
            <a:ext cx="4985802" cy="37179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09552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979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3"/>
          <p:cNvSpPr>
            <a:spLocks noGrp="1"/>
          </p:cNvSpPr>
          <p:nvPr>
            <p:ph type="title"/>
          </p:nvPr>
        </p:nvSpPr>
        <p:spPr>
          <a:xfrm>
            <a:off x="1408259" y="0"/>
            <a:ext cx="7259637" cy="1325563"/>
          </a:xfrm>
        </p:spPr>
        <p:txBody>
          <a:bodyPr/>
          <a:lstStyle/>
          <a:p>
            <a:pPr algn="ctr" eaLnBrk="1" hangingPunct="1"/>
            <a:r>
              <a:rPr lang="en-US" altLang="en-US" sz="5400" dirty="0">
                <a:latin typeface="Garamond" panose="02020404030301010803" pitchFamily="18" charset="0"/>
              </a:rPr>
              <a:t>Precautions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B06437-6D86-44BC-A3FB-305E3C0D9764}"/>
              </a:ext>
            </a:extLst>
          </p:cNvPr>
          <p:cNvSpPr txBox="1"/>
          <p:nvPr/>
        </p:nvSpPr>
        <p:spPr>
          <a:xfrm>
            <a:off x="1408259" y="1329611"/>
            <a:ext cx="7403977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Use of mines or time delayed explosives</a:t>
            </a:r>
          </a:p>
          <a:p>
            <a:endParaRPr lang="en-US" sz="2400" u="sng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>
                <a:latin typeface="Garamond" panose="02020404030301010803" pitchFamily="18" charset="0"/>
              </a:rPr>
              <a:t>Precautions in attack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Additional Protocol I, Art. 57(2)(a)(ii)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take all feasible precautions in the choice of means and methods of attack with a view to avoiding, and in any event to minimizing, incidental loss of civilian life, injury to civilians and damage to civilian objects;</a:t>
            </a:r>
          </a:p>
          <a:p>
            <a:pPr lvl="2"/>
            <a:endParaRPr lang="en-US" sz="2400" dirty="0">
              <a:latin typeface="Garamond" panose="02020404030301010803" pitchFamily="18" charset="0"/>
            </a:endParaRPr>
          </a:p>
          <a:p>
            <a:pPr lvl="1"/>
            <a:endParaRPr lang="en-US" sz="2400" dirty="0">
              <a:latin typeface="Garamond" panose="020204040303010108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 lvl="1"/>
            <a:endParaRPr lang="en-US" sz="2400" dirty="0">
              <a:latin typeface="Garamond" panose="020204040303010108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endParaRPr lang="en-US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662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3"/>
          <p:cNvSpPr>
            <a:spLocks noGrp="1"/>
          </p:cNvSpPr>
          <p:nvPr>
            <p:ph type="title"/>
          </p:nvPr>
        </p:nvSpPr>
        <p:spPr>
          <a:xfrm>
            <a:off x="1408259" y="0"/>
            <a:ext cx="7259637" cy="1325563"/>
          </a:xfrm>
        </p:spPr>
        <p:txBody>
          <a:bodyPr/>
          <a:lstStyle/>
          <a:p>
            <a:pPr algn="ctr" eaLnBrk="1" hangingPunct="1"/>
            <a:r>
              <a:rPr lang="en-US" altLang="en-US" sz="5400" dirty="0">
                <a:latin typeface="Garamond" panose="02020404030301010803" pitchFamily="18" charset="0"/>
              </a:rPr>
              <a:t>Proportionality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B06437-6D86-44BC-A3FB-305E3C0D9764}"/>
              </a:ext>
            </a:extLst>
          </p:cNvPr>
          <p:cNvSpPr txBox="1"/>
          <p:nvPr/>
        </p:nvSpPr>
        <p:spPr>
          <a:xfrm>
            <a:off x="1408259" y="1329611"/>
            <a:ext cx="7403977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Use of mines or time delayed explosives</a:t>
            </a:r>
          </a:p>
          <a:p>
            <a:endParaRPr lang="en-US" sz="2400" u="sng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>
                <a:latin typeface="Garamond" panose="02020404030301010803" pitchFamily="18" charset="0"/>
              </a:rPr>
              <a:t>Proportionality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Additional Protocol I, Art. 51(5)(b); Art. 57(2)(a)(iii)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an attack which may be expected to cause incidental loss of civilian life, injury to civilians, damage to civilian objects, or a combination thereof, which would be excessive in relation to the concrete and direct military advantage anticipated.</a:t>
            </a:r>
          </a:p>
          <a:p>
            <a:pPr lvl="2"/>
            <a:endParaRPr lang="en-US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1) Proportionality analysis based on anticipated collateral damage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2) Uncertainty? </a:t>
            </a:r>
          </a:p>
          <a:p>
            <a:pPr lvl="1"/>
            <a:endParaRPr lang="en-US" sz="2400" dirty="0">
              <a:latin typeface="Garamond" panose="020204040303010108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 lvl="1"/>
            <a:endParaRPr lang="en-US" sz="2400" dirty="0">
              <a:latin typeface="Garamond" panose="020204040303010108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endParaRPr lang="en-US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627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3"/>
          <p:cNvSpPr>
            <a:spLocks noGrp="1"/>
          </p:cNvSpPr>
          <p:nvPr>
            <p:ph type="title"/>
          </p:nvPr>
        </p:nvSpPr>
        <p:spPr>
          <a:xfrm>
            <a:off x="1408259" y="0"/>
            <a:ext cx="7259637" cy="1325563"/>
          </a:xfrm>
        </p:spPr>
        <p:txBody>
          <a:bodyPr/>
          <a:lstStyle/>
          <a:p>
            <a:pPr algn="ctr" eaLnBrk="1" hangingPunct="1"/>
            <a:r>
              <a:rPr lang="en-US" altLang="en-US" sz="5400" dirty="0">
                <a:latin typeface="Garamond" panose="02020404030301010803" pitchFamily="18" charset="0"/>
              </a:rPr>
              <a:t>IHL Risks</a:t>
            </a:r>
            <a:endParaRPr lang="en-US" altLang="en-US" sz="5400" i="1" dirty="0">
              <a:latin typeface="Garamond" panose="02020404030301010803" pitchFamily="18" charset="0"/>
            </a:endParaRPr>
          </a:p>
        </p:txBody>
      </p:sp>
      <p:pic>
        <p:nvPicPr>
          <p:cNvPr id="3076" name="Picture 4" descr="Canam-Bridges - Railway Bridges expertise">
            <a:extLst>
              <a:ext uri="{FF2B5EF4-FFF2-40B4-BE49-F238E27FC236}">
                <a16:creationId xmlns:a16="http://schemas.microsoft.com/office/drawing/2014/main" id="{E4D57C73-76C2-81DA-74B0-38713295A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668" y="3965059"/>
            <a:ext cx="5569298" cy="28929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51359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ittsburgh Regional Transit designing upgrades for 120-year-old Panhandle  Bridge that carries the T Downtown - Pittsburgh Union Progress">
            <a:extLst>
              <a:ext uri="{FF2B5EF4-FFF2-40B4-BE49-F238E27FC236}">
                <a16:creationId xmlns:a16="http://schemas.microsoft.com/office/drawing/2014/main" id="{E4E3DB18-782F-73BE-C288-EEF34D4DF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832" y="1154295"/>
            <a:ext cx="3972889" cy="29796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51814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83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D6D2B31906444DBB197989EBAE12F2" ma:contentTypeVersion="3" ma:contentTypeDescription="Create a new document." ma:contentTypeScope="" ma:versionID="e5dc76ef0c5729a9d1d472737f9a1de7">
  <xsd:schema xmlns:xsd="http://www.w3.org/2001/XMLSchema" xmlns:xs="http://www.w3.org/2001/XMLSchema" xmlns:p="http://schemas.microsoft.com/office/2006/metadata/properties" xmlns:ns2="3e4c6eb2-c96e-437a-a710-ca1b842c7db9" targetNamespace="http://schemas.microsoft.com/office/2006/metadata/properties" ma:root="true" ma:fieldsID="b5782c6cbaedd3e6bc642c9056106f36" ns2:_="">
    <xsd:import namespace="3e4c6eb2-c96e-437a-a710-ca1b842c7d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c6eb2-c96e-437a-a710-ca1b842c7d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F3D2C5-41A0-4AF6-8B39-D54116FA5D3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fb9979df-05c5-44c0-be83-87c7003bdc03"/>
    <ds:schemaRef ds:uri="8309fa1d-d713-4b72-b480-5c70de831cf1"/>
  </ds:schemaRefs>
</ds:datastoreItem>
</file>

<file path=customXml/itemProps2.xml><?xml version="1.0" encoding="utf-8"?>
<ds:datastoreItem xmlns:ds="http://schemas.openxmlformats.org/officeDocument/2006/customXml" ds:itemID="{6908038C-086D-42A6-9683-7D7E2500D0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c6eb2-c96e-437a-a710-ca1b842c7d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ABA48E-2593-468C-AA8C-8174106452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2088</TotalTime>
  <Words>505</Words>
  <Application>Microsoft Macintosh PowerPoint</Application>
  <PresentationFormat>On-screen Show (4:3)</PresentationFormat>
  <Paragraphs>123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Office Theme</vt:lpstr>
      <vt:lpstr>2_Office Theme</vt:lpstr>
      <vt:lpstr>          Sabotage  Stockton Center for International Law U.S. Naval War College</vt:lpstr>
      <vt:lpstr>Sabotage</vt:lpstr>
      <vt:lpstr>What is Sabotage?</vt:lpstr>
      <vt:lpstr>Not unlawful per se</vt:lpstr>
      <vt:lpstr>Risks</vt:lpstr>
      <vt:lpstr>IHL Risks</vt:lpstr>
      <vt:lpstr>Precautions</vt:lpstr>
      <vt:lpstr>Proportionality</vt:lpstr>
      <vt:lpstr>IHL Risks</vt:lpstr>
      <vt:lpstr>Distinction</vt:lpstr>
      <vt:lpstr>Perfidy</vt:lpstr>
      <vt:lpstr>Questions?</vt:lpstr>
    </vt:vector>
  </TitlesOfParts>
  <Company>Anteon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petersj</dc:creator>
  <cp:lastModifiedBy>Coble, Kevin S., MAJ, NAVWARCOL</cp:lastModifiedBy>
  <cp:revision>130</cp:revision>
  <cp:lastPrinted>2019-08-21T17:13:51Z</cp:lastPrinted>
  <dcterms:created xsi:type="dcterms:W3CDTF">2004-09-13T13:05:48Z</dcterms:created>
  <dcterms:modified xsi:type="dcterms:W3CDTF">2024-05-17T23:54:12Z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0x0101007CD6D2B31906444DBB197989EBAE12F2</vt:lpwstr>
  </property>
  <property fmtid="{D5CDD505-2E9C-101B-9397-08002B2CF9AE}" pid="3" name="MSIP_Label_8e28611e-2819-430a-bdf7-3581be6cbbdd_Enabled">
    <vt:lpwstr>true</vt:lpwstr>
  </property>
  <property fmtid="{D5CDD505-2E9C-101B-9397-08002B2CF9AE}" pid="4" name="MSIP_Label_8e28611e-2819-430a-bdf7-3581be6cbbdd_SetDate">
    <vt:lpwstr>2023-03-08T14:16:25Z</vt:lpwstr>
  </property>
  <property fmtid="{D5CDD505-2E9C-101B-9397-08002B2CF9AE}" pid="5" name="MSIP_Label_8e28611e-2819-430a-bdf7-3581be6cbbdd_Method">
    <vt:lpwstr>Privileged</vt:lpwstr>
  </property>
  <property fmtid="{D5CDD505-2E9C-101B-9397-08002B2CF9AE}" pid="6" name="MSIP_Label_8e28611e-2819-430a-bdf7-3581be6cbbdd_Name">
    <vt:lpwstr>MOD-1-NWR-‘NON-WORK  RELATED’</vt:lpwstr>
  </property>
  <property fmtid="{D5CDD505-2E9C-101B-9397-08002B2CF9AE}" pid="7" name="MSIP_Label_8e28611e-2819-430a-bdf7-3581be6cbbdd_SiteId">
    <vt:lpwstr>be7760ed-5953-484b-ae95-d0a16dfa09e5</vt:lpwstr>
  </property>
  <property fmtid="{D5CDD505-2E9C-101B-9397-08002B2CF9AE}" pid="8" name="MSIP_Label_8e28611e-2819-430a-bdf7-3581be6cbbdd_ActionId">
    <vt:lpwstr>71fa6046-3275-421b-88aa-5bfab9c77b95</vt:lpwstr>
  </property>
  <property fmtid="{D5CDD505-2E9C-101B-9397-08002B2CF9AE}" pid="9" name="MSIP_Label_8e28611e-2819-430a-bdf7-3581be6cbbdd_ContentBits">
    <vt:lpwstr>0</vt:lpwstr>
  </property>
</Properties>
</file>