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80" r:id="rId5"/>
    <p:sldId id="281" r:id="rId6"/>
    <p:sldId id="282" r:id="rId7"/>
    <p:sldId id="283" r:id="rId8"/>
    <p:sldId id="284" r:id="rId9"/>
    <p:sldId id="277" r:id="rId10"/>
    <p:sldId id="286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F475-AA9F-EAE3-9DDC-DCEE63EF5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1F080-EB0C-CA95-04AF-BF056F2EC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ABA83-C5F2-4F89-1056-1877D418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638D9-4F7E-70AD-6F10-15BFB821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D768-94CE-8A5B-AB33-B8F5EF53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3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28D3-1A9D-6301-3909-A07F741B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5E272-7569-8C95-51C8-7270D7709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3C27-A965-B698-BD5C-544FDA78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A2D9-1E09-EAE8-DBD3-6654B725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F6A4D-FC73-7103-990F-4FC2AFEC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3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4E626-C85C-64B3-9B00-C481ACF70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A0C5-152F-DD85-BEFF-835DCF052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7808-D3BD-14DE-C8D3-0372846D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F49E0-097C-32E6-844E-04A20C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53C9B-C4AE-0D05-49F6-03C5EC9F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4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1D64-263B-9573-CF13-33425176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4290-E5FA-65BB-5D98-930BABE8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8E35-939F-6382-34BD-E7391999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5C530-0661-16C5-46C5-07EC635E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DA939-E56F-D503-5EEA-D8015142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9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26FB-AF95-05DA-F502-62B81DF0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772A9-7EFD-A81D-68AC-7D67BE6F4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AE67-0234-28E7-9BF2-D36B080A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F350-6B6F-650A-B4B0-01AC42B0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2B1B9-7B73-F62F-EAE5-F8DE5AAB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8570-EEBC-5596-0C8C-F0840DF6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F6219-CE6E-05AE-247F-3E90EDB68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91BCC-33E0-04EA-BDD0-85EE8FA92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AA99E-25AA-4DBE-BBDE-69EC76CF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7B7F-8605-171B-0438-F4DEF49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B33E-EDB7-6D2E-B6F4-DABB3D9C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EC79-F50D-E4F7-FF2C-BFED1A17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300B7-F5DD-18D2-3FB9-955540C3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61DE-173F-15E2-97EA-1D0D0013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546CF-3CC7-E3F4-637A-3754DDAF1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849DE-6698-CCFF-DFE6-C1DCFA10D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F868F-5F76-584C-A5A6-3A2A9028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2EF13-B4A2-36F6-F780-11CC6633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24DAD-E10B-3834-5E89-C8D4AAF9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0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F26E-63EE-AAF4-F7EA-18B3A66F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7251A-45D5-700A-9257-39DD64E4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F98E1-5BDD-AD76-D3BC-7A1A691F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B1317-0C32-C578-1625-90938B97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9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EF499-F33C-CC37-7735-0C5BF01A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8C2FB-578F-3574-381A-898945D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DADE9-730F-D0D0-CCAE-FC1B9A44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F08A-E54B-883C-3023-0F06EFA7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B7DE5-C217-8BA7-A937-5DA87B2F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B2CBD-E8EB-865B-F549-F07ED000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58059-D516-BC23-9F67-A1FD86CB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A3A1E-F16C-429F-6E83-03D157FB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8FEF-7256-2596-26FA-01DF4CD1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6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EF24-47B7-C791-1145-351BB79A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5C626-B523-2DEF-D61E-B1E6F0078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E989-4035-49C8-E9C0-8B1151CF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B22A-31E1-43BF-0CB7-562624DD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16258-BAFB-AE26-A571-5468B87C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10C57-D109-666F-057C-AB3BAC84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08219-5BEA-8B05-A411-1D15E363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284FD-9682-D699-B443-7F478C8AD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85725-FFA6-9960-BB22-D71086C69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3FB3-4471-4ED7-BF16-B9A54715578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CB17F-6DE9-A456-4B84-8E64F72F2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1C355-190D-0932-05A5-DB2B703A4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3BA1-315C-44C7-A12E-CF1523BE74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12" y="130957"/>
            <a:ext cx="11846257" cy="65155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.</a:t>
            </a:r>
          </a:p>
          <a:p>
            <a:pPr marL="269875" marR="60960" lvl="0" indent="-26987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UKRAINE: EVIDENTIAL &amp; PROCEDURAL CHALLENGES</a:t>
            </a:r>
          </a:p>
          <a:p>
            <a:pPr marL="269875" marR="60960" lvl="0" indent="-26987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Brigadier (Retd) James Johnston (UK)</a:t>
            </a:r>
          </a:p>
          <a:p>
            <a:pPr algn="just"/>
            <a:r>
              <a:rPr lang="en-GB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&gt; </a:t>
            </a:r>
            <a:r>
              <a:rPr lang="en-GB" sz="24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Council of Europe Expert Advisory Group to the Prosecutor General of Ukraine</a:t>
            </a:r>
            <a:endParaRPr lang="en-GB" sz="2400" dirty="0">
              <a:solidFill>
                <a:srgbClr val="0070C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GB" sz="2400" dirty="0">
              <a:solidFill>
                <a:srgbClr val="00000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&gt; </a:t>
            </a:r>
            <a:r>
              <a:rPr lang="en-GB" sz="24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Personal Capacity </a:t>
            </a:r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/ </a:t>
            </a:r>
            <a:r>
              <a:rPr lang="en-GB" sz="24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Chatham House Rules </a:t>
            </a:r>
            <a:endParaRPr lang="en-GB" sz="2400" dirty="0">
              <a:solidFill>
                <a:srgbClr val="0070C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GB" sz="2400" dirty="0">
              <a:solidFill>
                <a:srgbClr val="000000"/>
              </a:solidFill>
              <a:effectLst/>
              <a:highlight>
                <a:srgbClr val="FFFFFF"/>
              </a:highlight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&gt; </a:t>
            </a:r>
            <a:r>
              <a:rPr lang="en-GB" dirty="0">
                <a:solidFill>
                  <a:srgbClr val="0070C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War Crimes Stats</a:t>
            </a:r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OVER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128,062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ONGOING RUSSIAN WAR CRIMES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FEB 24: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UKRAINE HAS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511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 CRIMINALS AND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CONVICTED 81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THE VAST MAJORITY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(70+)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CONVICTED IN ABSENTIA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&gt; </a:t>
            </a:r>
            <a:r>
              <a:rPr lang="en-GB" dirty="0">
                <a:solidFill>
                  <a:srgbClr val="0070C0"/>
                </a:solidFill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Content</a:t>
            </a:r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1) </a:t>
            </a:r>
            <a:r>
              <a:rPr lang="en-GB" sz="2400" dirty="0"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Adducing</a:t>
            </a:r>
            <a:r>
              <a:rPr lang="en-GB" sz="24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 OSINT/EV  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2) Conduct of Trials </a:t>
            </a:r>
            <a:r>
              <a:rPr lang="en-GB" sz="2400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in absentia</a:t>
            </a:r>
            <a:endParaRPr lang="en-GB" sz="2400" dirty="0">
              <a:solidFill>
                <a:srgbClr val="FF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  <p:pic>
        <p:nvPicPr>
          <p:cNvPr id="2" name="Afbeelding 4" descr="sigleSoc2">
            <a:extLst>
              <a:ext uri="{FF2B5EF4-FFF2-40B4-BE49-F238E27FC236}">
                <a16:creationId xmlns:a16="http://schemas.microsoft.com/office/drawing/2014/main" id="{E9306C71-311A-834F-E609-377C20AA47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8988" y="211540"/>
            <a:ext cx="1282888" cy="12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D188B-D0AE-0BBC-C200-620756C78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3" y="211540"/>
            <a:ext cx="1202305" cy="1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0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28144" cy="429904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In Absentia (TIA):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08" y="429904"/>
            <a:ext cx="11818961" cy="6428096"/>
          </a:xfrm>
        </p:spPr>
        <p:txBody>
          <a:bodyPr>
            <a:normAutofit fontScale="40000" lnSpcReduction="20000"/>
          </a:bodyPr>
          <a:lstStyle/>
          <a:p>
            <a:endParaRPr lang="en-GB" sz="3500" dirty="0"/>
          </a:p>
          <a:p>
            <a:pPr algn="l"/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&gt; Accused presence at trial 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is fundamental 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to a Fair Trial So TIA 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contravene Art 6 ECHR / ICCPR Fair Trial 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en-GB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4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ACCUSED </a:t>
            </a:r>
            <a:r>
              <a:rPr lang="en-US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 OF PROCEEDINGS? </a:t>
            </a:r>
          </a:p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Court must demonstrate “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All Reasonable Steps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” taken to summons Accused</a:t>
            </a:r>
          </a:p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&gt; Untraceable not sufficient [</a:t>
            </a:r>
            <a:r>
              <a:rPr lang="en-US" sz="49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Colozza</a:t>
            </a:r>
            <a:r>
              <a:rPr lang="en-US" sz="49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Italy, 12 February 1985, A no. 89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l"/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ACCUSED WAIVED RIGHT TO TRIAL </a:t>
            </a:r>
            <a:r>
              <a:rPr lang="en-US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EVADED JUSTICE </a:t>
            </a:r>
            <a:endParaRPr lang="en-GB" sz="4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&gt; Acc Waiver not valid where obligations arise from military service [</a:t>
            </a:r>
            <a:r>
              <a:rPr lang="en-US" sz="49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F.C.B. v. Italy, judgment of 28 August 1991, Series A no. 208-B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] .</a:t>
            </a:r>
          </a:p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&gt; Burden on the authorities to prove Accused was seeking to evade justice 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not the Accused </a:t>
            </a:r>
            <a:endParaRPr lang="en-GB" sz="4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TIA DEEMED LAWFUL</a:t>
            </a:r>
            <a:r>
              <a:rPr lang="en-GB" sz="4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4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[Accused Aware </a:t>
            </a:r>
            <a:r>
              <a:rPr lang="en-GB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4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Waived Right Or Evaded Justice] </a:t>
            </a:r>
          </a:p>
          <a:p>
            <a:pPr algn="l"/>
            <a:endParaRPr lang="en-GB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&gt; Accused </a:t>
            </a:r>
            <a:r>
              <a:rPr lang="en-GB" sz="49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 be represented by Defence Counsel in his absence</a:t>
            </a:r>
          </a:p>
          <a:p>
            <a:pPr algn="l"/>
            <a:r>
              <a:rPr lang="en-GB" sz="49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Accused TIA 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have a 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Right of Appeal</a:t>
            </a:r>
          </a:p>
          <a:p>
            <a:pPr algn="l"/>
            <a:endParaRPr lang="en-GB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BUT&gt;&gt;&gt;&gt;&gt;&gt;&gt;&gt;&gt;&gt;&gt;&gt;&gt;&gt;&gt;&gt;&gt;&gt;&gt;&gt;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04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654"/>
            <a:ext cx="11928144" cy="429904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In Absentia (TIA):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08" y="559558"/>
            <a:ext cx="11818961" cy="6168788"/>
          </a:xfrm>
        </p:spPr>
        <p:txBody>
          <a:bodyPr>
            <a:normAutofit fontScale="55000" lnSpcReduction="20000"/>
          </a:bodyPr>
          <a:lstStyle/>
          <a:p>
            <a:endParaRPr lang="en-GB" sz="3500" dirty="0"/>
          </a:p>
          <a:p>
            <a:pPr algn="l"/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SUBSEQUENT RE-TRIAL A STRONG POSSIBILITY, ESPECIALLY FOR WAR CRIMES:</a:t>
            </a: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Sanader v. Croatia, </a:t>
            </a: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66408/12, 12 February 2015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“…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retrial is considered obligatory in the case of a conviction in absentia of war crimes when the authorities are unable to notify an accused of the proceedings or to secure her/his presence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accused should not have to surrender in order to benefit from the right to a retrial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algn="l"/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- The accused should not have to surrender to his/her sentence in order to benefit from the right to a retrial…”</a:t>
            </a:r>
          </a:p>
          <a:p>
            <a:pPr algn="l"/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RE-TRIAL PROCEDURE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&gt; All original evidence to be examined in adversarial proceedings in the presence of an accused 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Idalov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Russia ([GC], no. 5826/03, 22 May 2012) 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&gt; Accused entitled to examine the witnesses testifying in the re-opened proceedings +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Authorities expected to secure the presence of a witness. 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Palchik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Ukraine, no. 16980/06, 2 March 2017)</a:t>
            </a:r>
          </a:p>
          <a:p>
            <a:pPr algn="l"/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&gt; SO ARE TRIALS IN ABSENTIA WORTHWHILE???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7" y="177421"/>
            <a:ext cx="11682483" cy="95783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OPEN-SOURCE INTEL/EV (OSINT)</a:t>
            </a:r>
            <a:endParaRPr lang="en-GB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81" y="1135253"/>
            <a:ext cx="11518710" cy="5272371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&amp; HOW USED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publicly available,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Often digital &amp; acquired via Internet,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media content, satellite imagery, Maps, Weather, flight tracking,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WAR CRIMES INVESTIGATIONS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 Crimes Inv Characteristics: No Access, Ev Destroyed, No Witnesses, No Suspects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reliance on open-source digital evidence: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2017/18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 -v- Al-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Werfalli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Arrest Warrants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-Social Media videos of extra judicial killings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0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7" y="177421"/>
            <a:ext cx="11682483" cy="504967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OPEN-SOURCE INTEL/EV (OSINT) -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CHALLENGES &amp; STRATEGY’S: </a:t>
            </a:r>
            <a:endParaRPr lang="en-GB" sz="3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81" y="682389"/>
            <a:ext cx="11518710" cy="5841242"/>
          </a:xfrm>
        </p:spPr>
        <p:txBody>
          <a:bodyPr>
            <a:normAutofit lnSpcReduction="10000"/>
          </a:bodyPr>
          <a:lstStyle/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Abundant Sources of OSINT/Ev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Emails - 241,000,000 Per Min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WhatsApp messages - 41,600,000 Per Min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Facebook Posts - 4,000,000 Per Min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Instagram Reels - 694,000 Per Min	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 (Twitter) Posts - 360,000 Per Min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YouTube Videos uploaded - 500 hours Per Min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a Needle in a Haystack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(Inc Machine Learning)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Expanded Investigatory Networks: NGO’s, Journalists, Citizen Investigators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Investigatory Teams include computer programmers and data scientists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0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7" y="177421"/>
            <a:ext cx="11682483" cy="504967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OPEN-SOURCE INTEL/EV (OSINT) -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CHALLENGES &amp; STRATEGY’S: </a:t>
            </a:r>
            <a:endParaRPr lang="en-GB" sz="3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81" y="682389"/>
            <a:ext cx="11518710" cy="5841242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Wide Range of “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= Inconsistent Collection Standards: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Archiving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 Source (Metadata) and Continuity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Contamination (watermarks, soundtracks)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Berkeley Protocol on Digital Open-Source Investigations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(Berkeley Human Rights Centre + Office of the High Commissioner for Human Rights)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Internationally accepted Protocol: Comprehensive, Best practice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consistent verification procedures of evidence for Prosecutors/Judges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limits evidence admissibility challenges</a:t>
            </a:r>
          </a:p>
          <a:p>
            <a:pPr marL="342900" indent="-342900" algn="l">
              <a:buFontTx/>
              <a:buChar char="-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7" y="177421"/>
            <a:ext cx="11682483" cy="504967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  <a:ea typeface="Times New Roman" panose="02020603050405020304" pitchFamily="18" charset="0"/>
              </a:rPr>
              <a:t>OPEN-SOURCE INTEL/EV (OSINT) -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CHALLENGES &amp; STRATEGY’S: </a:t>
            </a:r>
            <a:endParaRPr lang="en-GB" sz="3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81" y="682389"/>
            <a:ext cx="11518710" cy="599819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Authenticity Challenge: Case Example -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Ukraine and The Netherlands -v- Russia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(ECHR 8019/16, 43800/14 and 28525/20)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Russian HR violations in Occupied Eastern Ukraine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MH17 Buk Missile)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Ukraine evidence included research and articles compiled by Bellingcat on Russian cross-border artillery attacks in eastern Ukraine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Bellingcat Ev demonstrated geolocation, placing the soldier + unit 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Pavloka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Training Camp near the Ukrainian border, the site of artillery strikes into eastern Ukraine in 2014.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 allege Ukraine Bellingcat Ev is manipulated and fake  </a:t>
            </a:r>
          </a:p>
        </p:txBody>
      </p:sp>
    </p:spTree>
    <p:extLst>
      <p:ext uri="{BB962C8B-B14F-4D97-AF65-F5344CB8AC3E}">
        <p14:creationId xmlns:p14="http://schemas.microsoft.com/office/powerpoint/2010/main" val="94719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FDD8-BD73-0761-EB70-4AF9D12F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8" y="10472"/>
            <a:ext cx="12077131" cy="6847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Ukraine: </a:t>
            </a:r>
            <a:r>
              <a:rPr lang="en-GB" dirty="0">
                <a:solidFill>
                  <a:srgbClr val="FF0000"/>
                </a:solidFill>
              </a:rPr>
              <a:t>Bellingcat Evidence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2600" dirty="0"/>
              <a:t>Google Earth used to match roofs, path, &amp; crop patterns to Geolocate Phot to </a:t>
            </a:r>
            <a:r>
              <a:rPr lang="en-US" sz="2600" dirty="0" err="1"/>
              <a:t>Pavloka</a:t>
            </a:r>
            <a:r>
              <a:rPr lang="en-US" sz="2600" dirty="0"/>
              <a:t> Camp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C4411-D759-2219-16AD-9DCC8AF5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473"/>
            <a:ext cx="4353905" cy="454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4A9A1-AC12-1830-27C6-10C1A7DFB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83" y="425020"/>
            <a:ext cx="7608360" cy="56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4C0B-C98C-02C4-4DD6-5AE6505F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7" y="24120"/>
            <a:ext cx="11936105" cy="673152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Atlantic Council Think Tank </a:t>
            </a:r>
            <a:r>
              <a:rPr lang="en-US" sz="2600" dirty="0"/>
              <a:t>- August 2014 ,      </a:t>
            </a:r>
            <a:r>
              <a:rPr lang="en-US" sz="2600" dirty="0">
                <a:solidFill>
                  <a:srgbClr val="FF0000"/>
                </a:solidFill>
              </a:rPr>
              <a:t>Bellingcat</a:t>
            </a:r>
            <a:r>
              <a:rPr lang="en-US" sz="2600" dirty="0"/>
              <a:t>: December 2014</a:t>
            </a:r>
          </a:p>
          <a:p>
            <a:pPr marL="0" indent="0">
              <a:buNone/>
            </a:pPr>
            <a:r>
              <a:rPr lang="en-US" sz="2600" dirty="0"/>
              <a:t>					</a:t>
            </a:r>
            <a:r>
              <a:rPr lang="en-US" sz="2600" b="1" dirty="0">
                <a:solidFill>
                  <a:srgbClr val="0070C0"/>
                </a:solidFill>
              </a:rPr>
              <a:t>SPOT THE DIFFERENCE!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BA922-EBF6-9F90-7E79-AD60CCAB2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02" y="102359"/>
            <a:ext cx="11635196" cy="533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8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6" y="177422"/>
            <a:ext cx="11919047" cy="634621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Deep Fake: Case Example: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Dashcam of Ukraine Soldiers harassing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Russian speaking woman 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Mar 23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Circulated by Pro-Russian activists: 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Once a </a:t>
            </a:r>
          </a:p>
          <a:p>
            <a:pPr algn="l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Nazi, always a Nazi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Geolocation: 30k behind Russian lines  </a:t>
            </a:r>
          </a:p>
          <a:p>
            <a:pPr algn="l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Deep Fakes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&gt;1)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Verify Source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Known?, Photos, Phone, Docs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2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Prove Content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Triangulate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Metadata -v- Location, Time, Weather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Geolocation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AI: Reverse imaging, frame defects, Eyes/Heart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Testimony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CDB5B-0FB7-25BA-6C17-3B1F96D8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9" y="913951"/>
            <a:ext cx="4885897" cy="5343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71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362B-A44C-728C-3D40-52C1E1E02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77" y="177421"/>
            <a:ext cx="11682483" cy="95783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In Absentia (TIA): </a:t>
            </a:r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9D15D-1509-E10F-C451-5B8C7595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81" y="1135253"/>
            <a:ext cx="11518710" cy="5272371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1945: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Nuremburg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Martin Bormann</a:t>
            </a:r>
          </a:p>
          <a:p>
            <a:endParaRPr lang="en-GB" dirty="0"/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Universal Declaration of Human Rights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1953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ECHR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1966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ICCPR 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guarantee: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Public hearings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Right of accused to know and understand allegations he faces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Right of accused to examine the evidence and question witnesses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Accused access to legal representation / interpreter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Criminal Tribunal for the Former Yugoslavia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Rule 61: Witness evidence given before accused arrested</a:t>
            </a:r>
          </a:p>
          <a:p>
            <a:pPr algn="l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Criminal Court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Art 61(2)b: Pre-Trial Chamber can confirm charges for trial in absentia if Accused fled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63(1): “…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accused shall be present during the trial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2009: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Special Tribunal for Lebanon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Inefficient, Ineffective and Expensive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7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1102</Words>
  <Application>Microsoft Macintosh PowerPoint</Application>
  <PresentationFormat>Breedbeeld</PresentationFormat>
  <Paragraphs>161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Office Theme</vt:lpstr>
      <vt:lpstr>PowerPoint-presentatie</vt:lpstr>
      <vt:lpstr>OPEN-SOURCE INTEL/EV (OSINT)</vt:lpstr>
      <vt:lpstr>OPEN-SOURCE INTEL/EV (OSINT) - CHALLENGES &amp; STRATEGY’S: </vt:lpstr>
      <vt:lpstr>OPEN-SOURCE INTEL/EV (OSINT) - CHALLENGES &amp; STRATEGY’S: </vt:lpstr>
      <vt:lpstr>OPEN-SOURCE INTEL/EV (OSINT) - CHALLENGES &amp; STRATEGY’S: </vt:lpstr>
      <vt:lpstr>PowerPoint-presentatie</vt:lpstr>
      <vt:lpstr>PowerPoint-presentatie</vt:lpstr>
      <vt:lpstr>PowerPoint-presentatie</vt:lpstr>
      <vt:lpstr>Trials In Absentia (TIA): BACKGROUND </vt:lpstr>
      <vt:lpstr>Trials In Absentia (TIA): KEY PRINCIPLES</vt:lpstr>
      <vt:lpstr>Trials In Absentia (TIA): KEY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TRIALS IN ABSENTIA: INTRODUCTION</dc:title>
  <dc:creator>447970044883</dc:creator>
  <cp:lastModifiedBy>Microsoft - hotmail.be</cp:lastModifiedBy>
  <cp:revision>64</cp:revision>
  <dcterms:created xsi:type="dcterms:W3CDTF">2023-05-18T18:50:24Z</dcterms:created>
  <dcterms:modified xsi:type="dcterms:W3CDTF">2024-05-28T12:44:32Z</dcterms:modified>
</cp:coreProperties>
</file>